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63" r:id="rId4"/>
    <p:sldId id="268" r:id="rId5"/>
    <p:sldId id="289" r:id="rId6"/>
    <p:sldId id="281" r:id="rId7"/>
    <p:sldId id="271" r:id="rId8"/>
    <p:sldId id="288" r:id="rId9"/>
    <p:sldId id="265" r:id="rId10"/>
    <p:sldId id="267" r:id="rId11"/>
    <p:sldId id="270" r:id="rId12"/>
    <p:sldId id="285" r:id="rId13"/>
    <p:sldId id="275" r:id="rId14"/>
    <p:sldId id="277" r:id="rId15"/>
    <p:sldId id="283" r:id="rId16"/>
    <p:sldId id="278" r:id="rId17"/>
    <p:sldId id="286" r:id="rId18"/>
    <p:sldId id="287" r:id="rId19"/>
    <p:sldId id="293" r:id="rId20"/>
    <p:sldId id="291" r:id="rId21"/>
    <p:sldId id="292" r:id="rId22"/>
    <p:sldId id="269" r:id="rId23"/>
    <p:sldId id="282" r:id="rId24"/>
    <p:sldId id="296" r:id="rId25"/>
    <p:sldId id="300" r:id="rId26"/>
    <p:sldId id="304" r:id="rId27"/>
    <p:sldId id="298" r:id="rId28"/>
    <p:sldId id="303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5"/>
    <p:restoredTop sz="96240"/>
  </p:normalViewPr>
  <p:slideViewPr>
    <p:cSldViewPr snapToGrid="0">
      <p:cViewPr varScale="1">
        <p:scale>
          <a:sx n="123" d="100"/>
          <a:sy n="123" d="100"/>
        </p:scale>
        <p:origin x="1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7BC-E42D-48EA-4121-642E6CA16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CA750-D262-F5C4-F8EC-3F09247B2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D742A-F5DE-0B13-6854-C4203518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49CE1-4FD2-5FBF-DB37-A3808F71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648B6-ECE3-30EB-7B9B-8181D85A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251C-B3CA-8F74-D2CB-8FFF5C8C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4A661-5289-86D9-C6C2-D5A5348E4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4A4DD-0BC1-3C19-8E6B-F3295B59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1612F-0D4D-BC59-EFF8-BAFC5468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AB2AC-4878-ED46-809F-984C12BF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1A490-82A9-2E3E-375D-798C4A5AE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AF9BD-55A8-D899-7E1E-4AE0BA15D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7914-D017-48D7-B8BD-014533B3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78F15-842F-60A7-08F5-D87B26E0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A95D8-3669-4F49-3DD2-8D79B745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BDA3-6D60-9A27-F655-0C343FF6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3576-1325-C7CB-3C29-431B27051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085E7-66E4-9EF0-B23D-C94B30F9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EA309-9EAD-E59D-2C3D-64E98392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702F2-C933-862A-50EF-1D32A2C6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0AD1-8B82-E4BE-0175-91BC1CA9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6DD46-BFC7-D0E7-7AD5-05796DBC4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05A2E-017F-37DC-BA33-01DA25BF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19C15-75DA-EA34-D847-7151F827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80B62-769A-648F-2839-210D11E7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0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723C-5458-A412-A353-29A5B612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83A8D-2CF9-A015-98D1-CC472E4DB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46BB8-64C4-95AA-D7FB-DD5D6F0FB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0872-C932-3C84-B07F-D2308970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DB74A-06ED-D972-3A5B-7AF4CCA5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5DF9A-F705-4B58-EA4D-A4A2EA3B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0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AFAB-4604-231A-A0C6-E4EF3C1E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42ABD-E9E0-9092-C005-EA314E2FA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E0E68-CE77-5666-1FB1-FFC434B77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AF3ED-A5A7-7F70-5C76-CC44BADA1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060E6-4E51-91B3-DB2D-6721E6D47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55494-77E8-4635-3150-7B0E65CE6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7514C-FE17-B1E1-15D4-60DD0129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211A5-9FB6-E751-091D-769CF66D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2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F9BB-F2B8-4C6A-0830-0C1DC482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EB5E1-401C-44A5-F362-1B35C6C6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17B12-7834-30A2-6B26-86D93955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A5DD3-D21A-43D4-131D-5E72239A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7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18BF8-33C3-2F69-6033-FB721AEC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03362-6795-6A5E-8E23-551F104E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2609C-2B2E-BFBE-8A64-1DFCFE4E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09F1-F125-B0EC-4DA6-1893EBC91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28D24-49F2-205B-32B8-0DA2A122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2AD0A-152B-218B-253A-5DDD81D32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F050E-7728-6DEB-01E8-80F6F316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46281-FD55-44CC-142E-A3B3770A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DD57F-CE70-7999-39AC-42060E3B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87EC-FD7D-D2D1-FBA7-B006D3A0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877BF-7FCD-B89E-B57F-BE908CE3F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F5FDA-B330-6BB7-3430-9DC4C1D5F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45BA3-D60E-90C6-7A09-B35F1AB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168AF-4AEF-9FF1-57D2-BE83B6C7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D8BB8-E29B-6A82-A015-BC039B16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7A1D7-9649-E08F-AFB9-30045928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56488-C8F7-E1B7-1697-0512B3CCC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6A59C-99AA-E72A-E33F-C939101B5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B41-CC5A-8043-9A5A-129B98D97DDD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5312B-DD09-7459-08DC-705E8DEA1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8684D-A9D9-BF81-3B9E-5913F319C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2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CC164-59F6-6654-5D02-FE2299C62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3163224"/>
          </a:xfrm>
        </p:spPr>
        <p:txBody>
          <a:bodyPr anchor="t">
            <a:normAutofit/>
          </a:bodyPr>
          <a:lstStyle/>
          <a:p>
            <a:pPr algn="l"/>
            <a:r>
              <a:rPr lang="fr-FR" sz="6600" dirty="0"/>
              <a:t>L’IA au lycée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67722-F831-D5A4-FE4A-380FE79D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38" y="4389120"/>
            <a:ext cx="4408228" cy="1192815"/>
          </a:xfrm>
        </p:spPr>
        <p:txBody>
          <a:bodyPr anchor="b">
            <a:normAutofit/>
          </a:bodyPr>
          <a:lstStyle/>
          <a:p>
            <a:pPr algn="l"/>
            <a:r>
              <a:rPr lang="fr-FR" sz="2000" i="1" dirty="0"/>
              <a:t>Comment ça marche?</a:t>
            </a:r>
          </a:p>
          <a:p>
            <a:pPr algn="l"/>
            <a:r>
              <a:rPr lang="fr-FR" sz="2000" i="1" dirty="0"/>
              <a:t>Comment on s’en sert?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desks in a classroom&#10;&#10;Description automatically generated">
            <a:extLst>
              <a:ext uri="{FF2B5EF4-FFF2-40B4-BE49-F238E27FC236}">
                <a16:creationId xmlns:a16="http://schemas.microsoft.com/office/drawing/2014/main" id="{46333C5B-BB1D-CE66-9191-08515E4495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5761061" y="704850"/>
            <a:ext cx="5448300" cy="5448300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EA4965D-ADAA-905C-8927-852471ECFBB3}"/>
              </a:ext>
            </a:extLst>
          </p:cNvPr>
          <p:cNvSpPr txBox="1">
            <a:spLocks/>
          </p:cNvSpPr>
          <p:nvPr/>
        </p:nvSpPr>
        <p:spPr>
          <a:xfrm>
            <a:off x="0" y="6488033"/>
            <a:ext cx="3973386" cy="7399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dirty="0"/>
              <a:t>Marc </a:t>
            </a:r>
            <a:r>
              <a:rPr lang="fr-FR" sz="1600" dirty="0" err="1"/>
              <a:t>Biver</a:t>
            </a:r>
            <a:r>
              <a:rPr lang="fr-FR" sz="1600" dirty="0"/>
              <a:t>, 9/2/2024</a:t>
            </a:r>
          </a:p>
        </p:txBody>
      </p:sp>
    </p:spTree>
    <p:extLst>
      <p:ext uri="{BB962C8B-B14F-4D97-AF65-F5344CB8AC3E}">
        <p14:creationId xmlns:p14="http://schemas.microsoft.com/office/powerpoint/2010/main" val="319574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738B4-CCA3-B043-EB3D-42F6343B2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98810097-38B7-BE35-AF0A-4677EDCEF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5380A8C-6BF9-49BD-61FE-0BD103CC0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A2DFFE80-5B1A-3325-E4DE-66E1CE038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FE63C787-E045-EC0E-AC07-FA140D869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33E5A-AD22-CF7C-A049-47A03895D5CE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Comment faire des prédictions?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F36746-FD31-F715-FA06-3FF3A860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3" y="0"/>
            <a:ext cx="1169473" cy="3050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6C1BB8-40A8-95A4-A202-0451EE72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076" y="2385941"/>
            <a:ext cx="6794500" cy="3317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7A144-94F5-DFD6-3762-F40E5E8A7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964" y="2385940"/>
            <a:ext cx="6798724" cy="3319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59F1B-1077-CDA3-5912-2757C013C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88" y="2383879"/>
            <a:ext cx="6798724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7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353877-89BB-4C77-5F91-E392FB7C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A2FE154-9B85-55DB-38CB-8130D4CBF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5FC9C2A-E04B-1F90-F71C-B5C62F011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A7D8B28-7F96-E598-231D-737DF1ACF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0529F44-FBAC-A609-D2FE-8BD44F323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FA075-BF0B-8C63-753D-04A642F0C346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>
                <a:solidFill>
                  <a:srgbClr val="FFFFFF"/>
                </a:solidFill>
              </a:rPr>
              <a:t>Comment faire des prédictions?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2173B-A138-CAFB-6000-82B00AC3ED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1493" y="1664141"/>
            <a:ext cx="8079529" cy="363070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BD58EEE-FD7E-5DD1-BF90-5EA9469F2CBE}"/>
              </a:ext>
            </a:extLst>
          </p:cNvPr>
          <p:cNvGrpSpPr/>
          <p:nvPr/>
        </p:nvGrpSpPr>
        <p:grpSpPr>
          <a:xfrm>
            <a:off x="8991600" y="3429000"/>
            <a:ext cx="3055426" cy="3276600"/>
            <a:chOff x="8991600" y="3429000"/>
            <a:chExt cx="3055426" cy="32766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DD46EF9-A0AD-71DB-E1CF-1754DE7013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31300" y="3429000"/>
              <a:ext cx="889000" cy="1219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xplosion 1 7">
              <a:extLst>
                <a:ext uri="{FF2B5EF4-FFF2-40B4-BE49-F238E27FC236}">
                  <a16:creationId xmlns:a16="http://schemas.microsoft.com/office/drawing/2014/main" id="{595F7BFF-AD48-15E8-3052-71A7706D8EB1}"/>
                </a:ext>
              </a:extLst>
            </p:cNvPr>
            <p:cNvSpPr/>
            <p:nvPr/>
          </p:nvSpPr>
          <p:spPr>
            <a:xfrm>
              <a:off x="8991600" y="3818185"/>
              <a:ext cx="3055426" cy="2887415"/>
            </a:xfrm>
            <a:prstGeom prst="irregularSeal1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Est-ce qu’elle a eu de la fièvre ces derniers jours?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01EA4A-B923-CEAF-1052-2B60000C3BB7}"/>
              </a:ext>
            </a:extLst>
          </p:cNvPr>
          <p:cNvGrpSpPr/>
          <p:nvPr/>
        </p:nvGrpSpPr>
        <p:grpSpPr>
          <a:xfrm>
            <a:off x="4417511" y="296114"/>
            <a:ext cx="2728579" cy="2476387"/>
            <a:chOff x="4417511" y="296114"/>
            <a:chExt cx="2728579" cy="247638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30429B2-7640-D023-A227-5EE60EC7E489}"/>
                </a:ext>
              </a:extLst>
            </p:cNvPr>
            <p:cNvCxnSpPr>
              <a:cxnSpLocks/>
            </p:cNvCxnSpPr>
            <p:nvPr/>
          </p:nvCxnSpPr>
          <p:spPr>
            <a:xfrm>
              <a:off x="6047365" y="1489075"/>
              <a:ext cx="1098725" cy="12834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xplosion 1 10">
              <a:extLst>
                <a:ext uri="{FF2B5EF4-FFF2-40B4-BE49-F238E27FC236}">
                  <a16:creationId xmlns:a16="http://schemas.microsoft.com/office/drawing/2014/main" id="{22DD0314-50F2-4807-C558-390741367EE2}"/>
                </a:ext>
              </a:extLst>
            </p:cNvPr>
            <p:cNvSpPr/>
            <p:nvPr/>
          </p:nvSpPr>
          <p:spPr>
            <a:xfrm>
              <a:off x="4417511" y="296114"/>
              <a:ext cx="2077543" cy="1977933"/>
            </a:xfrm>
            <a:prstGeom prst="irregularSeal1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Est-ce qu’il a triché?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BE7FB1-E152-0E01-69F0-34A89616DD8E}"/>
              </a:ext>
            </a:extLst>
          </p:cNvPr>
          <p:cNvGrpSpPr/>
          <p:nvPr/>
        </p:nvGrpSpPr>
        <p:grpSpPr>
          <a:xfrm>
            <a:off x="5079035" y="4755484"/>
            <a:ext cx="3935080" cy="2345614"/>
            <a:chOff x="5079035" y="4755484"/>
            <a:chExt cx="3935080" cy="234561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BC7A02-70A0-9B8C-7389-7739D469D2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0360" y="4918911"/>
              <a:ext cx="800308" cy="5148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xplosion 1 16">
              <a:extLst>
                <a:ext uri="{FF2B5EF4-FFF2-40B4-BE49-F238E27FC236}">
                  <a16:creationId xmlns:a16="http://schemas.microsoft.com/office/drawing/2014/main" id="{42E92101-BE41-609E-5129-9F65C435BB32}"/>
                </a:ext>
              </a:extLst>
            </p:cNvPr>
            <p:cNvSpPr/>
            <p:nvPr/>
          </p:nvSpPr>
          <p:spPr>
            <a:xfrm>
              <a:off x="5079035" y="4755484"/>
              <a:ext cx="3935080" cy="2345614"/>
            </a:xfrm>
            <a:prstGeom prst="irregularSeal1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Est-ce qu’il a des problèmes familiaux en ce moment?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3746D0-CA1E-29CD-B32E-A272555BF7FA}"/>
              </a:ext>
            </a:extLst>
          </p:cNvPr>
          <p:cNvSpPr txBox="1"/>
          <p:nvPr/>
        </p:nvSpPr>
        <p:spPr>
          <a:xfrm>
            <a:off x="4986670" y="144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3EFCE0-5F28-8369-C234-0DB79DD3CD97}"/>
              </a:ext>
            </a:extLst>
          </p:cNvPr>
          <p:cNvGrpSpPr/>
          <p:nvPr/>
        </p:nvGrpSpPr>
        <p:grpSpPr>
          <a:xfrm>
            <a:off x="7569200" y="-215901"/>
            <a:ext cx="4369876" cy="3099854"/>
            <a:chOff x="7569200" y="-215901"/>
            <a:chExt cx="4369876" cy="309985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E82A744-F2E7-9CAD-5DA8-192BB522A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9200" y="1664140"/>
              <a:ext cx="1971675" cy="12198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xplosion 1 24">
              <a:extLst>
                <a:ext uri="{FF2B5EF4-FFF2-40B4-BE49-F238E27FC236}">
                  <a16:creationId xmlns:a16="http://schemas.microsoft.com/office/drawing/2014/main" id="{3CEB637F-DDC5-87CC-E2EF-FF92BBF8A4CF}"/>
                </a:ext>
              </a:extLst>
            </p:cNvPr>
            <p:cNvSpPr/>
            <p:nvPr/>
          </p:nvSpPr>
          <p:spPr>
            <a:xfrm>
              <a:off x="8700576" y="-215901"/>
              <a:ext cx="3238500" cy="2887415"/>
            </a:xfrm>
            <a:prstGeom prst="irregularSeal1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Est-ce que sa dernière note était meilleure que prévu?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124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690C3-A6F5-3C0B-0B70-8EB0BAB3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1C36B8A-8D5C-DE0F-3AD6-6E8A97CDA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A8A6B1B-CB35-0A0C-0ABF-407C4CFD2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BBF611A9-2EEF-F2A3-7481-42433BAAF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92CF0648-76FD-72A6-720E-C0AAFFD10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F7908-D358-6B08-D6BF-85F1FDCEA4E8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3125574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>
                <a:solidFill>
                  <a:srgbClr val="FFFFFF"/>
                </a:solidFill>
              </a:rPr>
              <a:t>Apprentissage supervisé</a:t>
            </a:r>
          </a:p>
        </p:txBody>
      </p:sp>
      <p:pic>
        <p:nvPicPr>
          <p:cNvPr id="3" name="Picture 2" descr="Supervised Learning in Action: Real-World Applications and Examples -  Shiksha Online">
            <a:extLst>
              <a:ext uri="{FF2B5EF4-FFF2-40B4-BE49-F238E27FC236}">
                <a16:creationId xmlns:a16="http://schemas.microsoft.com/office/drawing/2014/main" id="{1680095F-51D8-EB53-E0D2-E427A6E2C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2391" y="1265260"/>
            <a:ext cx="6583680" cy="43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62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CF509F-1683-0303-1E31-B48183A1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D0CC6EB-7702-9821-DC53-51C0B99A4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515081E3-DAAC-D445-5279-CD75DD7F1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FCF0808-7644-AE35-474D-D74613C6F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BE9BFAE9-0838-3073-8E2B-19C039E99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31B0A-9660-8376-152E-6D72CEECBAC4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Ça peut parfois être compliqué…</a:t>
            </a:r>
          </a:p>
        </p:txBody>
      </p:sp>
      <p:pic>
        <p:nvPicPr>
          <p:cNvPr id="7" name="Picture 6" descr="A collage of owls and apples&#10;&#10;Description automatically generated">
            <a:extLst>
              <a:ext uri="{FF2B5EF4-FFF2-40B4-BE49-F238E27FC236}">
                <a16:creationId xmlns:a16="http://schemas.microsoft.com/office/drawing/2014/main" id="{B35AD03B-AD4D-CE18-395B-967B7F11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66" y="0"/>
            <a:ext cx="6842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9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C65E1-02E3-642D-5D78-413EAA8EC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FA6E2E1-3633-2717-C988-76DF544FD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DF49D1-036C-4034-2881-E4D05D61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E1553C-EE9C-BE9B-258C-E1A2DC872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A6001-9F34-17AA-CCCA-5B70723F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F0EB8-F0E3-D95D-7817-603C75CA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FE197-E1AB-475C-27AB-3625C172E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xplaining AI — to comedians?. Artificial Intelligence: it's ...">
            <a:extLst>
              <a:ext uri="{FF2B5EF4-FFF2-40B4-BE49-F238E27FC236}">
                <a16:creationId xmlns:a16="http://schemas.microsoft.com/office/drawing/2014/main" id="{7A87F130-09E5-D8BA-3DA5-3D061795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536" y="58522"/>
            <a:ext cx="11332464" cy="67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8266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C4D9C-2493-39C4-9368-99DF54965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297DB6B-EDDC-EFC6-F0D5-CBF663290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89A4AC6-1FF8-D58D-DF69-E7E5C9269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7D60F710-63AF-28CA-F8BE-A0A70D22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2E7E76ED-7F66-26BF-3468-E1AA72C2D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1DB71-8D4F-B113-D096-311A45DD4DA0}"/>
              </a:ext>
            </a:extLst>
          </p:cNvPr>
          <p:cNvSpPr txBox="1">
            <a:spLocks/>
          </p:cNvSpPr>
          <p:nvPr/>
        </p:nvSpPr>
        <p:spPr>
          <a:xfrm>
            <a:off x="144973" y="2945176"/>
            <a:ext cx="3821545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>
                <a:solidFill>
                  <a:srgbClr val="FFFFFF"/>
                </a:solidFill>
              </a:rPr>
              <a:t>Apprentissage non supervisé</a:t>
            </a:r>
          </a:p>
        </p:txBody>
      </p:sp>
      <p:pic>
        <p:nvPicPr>
          <p:cNvPr id="18436" name="Picture 4" descr="Unsupervised Learning: Types, Applications &amp; Advantages - DatabaseTown">
            <a:extLst>
              <a:ext uri="{FF2B5EF4-FFF2-40B4-BE49-F238E27FC236}">
                <a16:creationId xmlns:a16="http://schemas.microsoft.com/office/drawing/2014/main" id="{DBD93994-5182-1C75-266F-007FFB40E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04790" y="1402766"/>
            <a:ext cx="7818882" cy="43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4CC1C6-8052-7F5B-9008-F4BEA17F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A9D109-5F11-70C8-FFEE-52A7C71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AE5962-F459-C274-A9B9-D71B2516A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799F5F-26E1-8F69-17B4-F28AFB5A4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95FC6A-7BE0-2C00-F683-9CF13ED86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EE8CA6-7426-2675-80E6-3B26A7DF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 ChatGPT dans tout ça?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4A8A8-326E-BE35-2554-3D2C84AD6855}"/>
              </a:ext>
            </a:extLst>
          </p:cNvPr>
          <p:cNvSpPr txBox="1"/>
          <p:nvPr/>
        </p:nvSpPr>
        <p:spPr>
          <a:xfrm>
            <a:off x="2689765" y="2755036"/>
            <a:ext cx="68124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fr-FR" sz="4000" dirty="0">
                <a:sym typeface="Wingdings" pitchFamily="2" charset="2"/>
              </a:rPr>
              <a:t>  Qu’est-ce qu’il prédit?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4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endParaRPr lang="fr-FR" sz="4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4000" dirty="0">
                <a:sym typeface="Wingdings" pitchFamily="2" charset="2"/>
              </a:rPr>
              <a:t>  Qu’est-ce qu’il apprend?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4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528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71896-F9FA-546C-D7E6-553FE95B8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AB2B56-F7C0-0EE2-A1E1-C2F85ED15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ACF8D-D967-52B2-0511-155A81344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FA3A43-DB92-D5E8-360A-2244F4782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3E78AA-CFAB-3F0A-AA8F-73FA1301F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9E33FA-44ED-1D10-E130-63787B43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 – fonctionnement unitaire</a:t>
            </a:r>
          </a:p>
        </p:txBody>
      </p:sp>
      <p:pic>
        <p:nvPicPr>
          <p:cNvPr id="4" name="Picture 3" descr="Pink desk and monitor graphic">
            <a:extLst>
              <a:ext uri="{FF2B5EF4-FFF2-40B4-BE49-F238E27FC236}">
                <a16:creationId xmlns:a16="http://schemas.microsoft.com/office/drawing/2014/main" id="{4953D543-B1B4-DE81-31A1-9097B034F2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180" y="1655276"/>
            <a:ext cx="10343636" cy="5111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53F69B-EB1D-25BC-904B-4FA7BC03B749}"/>
              </a:ext>
            </a:extLst>
          </p:cNvPr>
          <p:cNvSpPr txBox="1"/>
          <p:nvPr/>
        </p:nvSpPr>
        <p:spPr>
          <a:xfrm>
            <a:off x="3709414" y="2532888"/>
            <a:ext cx="477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latin typeface="Courier New" panose="02070309020205020404" pitchFamily="49" charset="0"/>
                <a:cs typeface="Courier New" panose="02070309020205020404" pitchFamily="49" charset="0"/>
              </a:rPr>
              <a:t>Le chat a mangé la...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A095E-052E-9014-DE12-17502160C2E1}"/>
              </a:ext>
            </a:extLst>
          </p:cNvPr>
          <p:cNvSpPr txBox="1"/>
          <p:nvPr/>
        </p:nvSpPr>
        <p:spPr>
          <a:xfrm>
            <a:off x="4445111" y="4252840"/>
            <a:ext cx="1533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1814A1-9992-A76E-9901-D8A5877CE5BC}"/>
              </a:ext>
            </a:extLst>
          </p:cNvPr>
          <p:cNvGrpSpPr/>
          <p:nvPr/>
        </p:nvGrpSpPr>
        <p:grpSpPr>
          <a:xfrm>
            <a:off x="4445111" y="3038370"/>
            <a:ext cx="3921827" cy="633842"/>
            <a:chOff x="4445111" y="3038370"/>
            <a:chExt cx="3921827" cy="6338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C1316A-E360-6DFF-D590-472CBA1025DA}"/>
                </a:ext>
              </a:extLst>
            </p:cNvPr>
            <p:cNvSpPr txBox="1"/>
            <p:nvPr/>
          </p:nvSpPr>
          <p:spPr>
            <a:xfrm>
              <a:off x="4445111" y="3148992"/>
              <a:ext cx="1533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>
                  <a:highlight>
                    <a:srgbClr val="FF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souris</a:t>
              </a:r>
            </a:p>
          </p:txBody>
        </p:sp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3A241A63-7788-1028-D44B-F2168487838E}"/>
                </a:ext>
              </a:extLst>
            </p:cNvPr>
            <p:cNvSpPr/>
            <p:nvPr/>
          </p:nvSpPr>
          <p:spPr>
            <a:xfrm>
              <a:off x="7159930" y="3038370"/>
              <a:ext cx="1207008" cy="616104"/>
            </a:xfrm>
            <a:prstGeom prst="wedgeEllipseCallout">
              <a:avLst>
                <a:gd name="adj1" fmla="val -151136"/>
                <a:gd name="adj2" fmla="val 1203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72%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59FC0-1C4C-0E97-CF17-4D94D7937853}"/>
              </a:ext>
            </a:extLst>
          </p:cNvPr>
          <p:cNvGrpSpPr/>
          <p:nvPr/>
        </p:nvGrpSpPr>
        <p:grpSpPr>
          <a:xfrm>
            <a:off x="4445111" y="3688032"/>
            <a:ext cx="3832610" cy="619443"/>
            <a:chOff x="4445111" y="3688032"/>
            <a:chExt cx="3832610" cy="6194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68B884-2BC5-4538-1014-25696B2CD139}"/>
                </a:ext>
              </a:extLst>
            </p:cNvPr>
            <p:cNvSpPr txBox="1"/>
            <p:nvPr/>
          </p:nvSpPr>
          <p:spPr>
            <a:xfrm>
              <a:off x="4445111" y="3688032"/>
              <a:ext cx="2304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>
                  <a:highlight>
                    <a:srgbClr val="FF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croquette</a:t>
              </a:r>
            </a:p>
          </p:txBody>
        </p:sp>
        <p:sp>
          <p:nvSpPr>
            <p:cNvPr id="12" name="Oval Callout 11">
              <a:extLst>
                <a:ext uri="{FF2B5EF4-FFF2-40B4-BE49-F238E27FC236}">
                  <a16:creationId xmlns:a16="http://schemas.microsoft.com/office/drawing/2014/main" id="{9E6F3978-D4E1-8E72-FD72-B7BAE59E3B93}"/>
                </a:ext>
              </a:extLst>
            </p:cNvPr>
            <p:cNvSpPr/>
            <p:nvPr/>
          </p:nvSpPr>
          <p:spPr>
            <a:xfrm>
              <a:off x="7070713" y="3691371"/>
              <a:ext cx="1207008" cy="616104"/>
            </a:xfrm>
            <a:prstGeom prst="wedgeEllipseCallout">
              <a:avLst>
                <a:gd name="adj1" fmla="val -96591"/>
                <a:gd name="adj2" fmla="val 610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18%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352613-D40C-1FFC-B27A-A32FA857FCA2}"/>
              </a:ext>
            </a:extLst>
          </p:cNvPr>
          <p:cNvGrpSpPr/>
          <p:nvPr/>
        </p:nvGrpSpPr>
        <p:grpSpPr>
          <a:xfrm>
            <a:off x="1252603" y="3145860"/>
            <a:ext cx="2976962" cy="1606092"/>
            <a:chOff x="1252603" y="3145860"/>
            <a:chExt cx="2976962" cy="1606092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A10717E5-0805-31AF-B58A-A8EDC6BCA824}"/>
                </a:ext>
              </a:extLst>
            </p:cNvPr>
            <p:cNvSpPr/>
            <p:nvPr/>
          </p:nvSpPr>
          <p:spPr>
            <a:xfrm>
              <a:off x="3854545" y="3145860"/>
              <a:ext cx="375020" cy="1606092"/>
            </a:xfrm>
            <a:prstGeom prst="leftBrac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ight Arrow Callout 18">
              <a:extLst>
                <a:ext uri="{FF2B5EF4-FFF2-40B4-BE49-F238E27FC236}">
                  <a16:creationId xmlns:a16="http://schemas.microsoft.com/office/drawing/2014/main" id="{5ABF382F-974D-1EF6-00D0-1C35B7437B66}"/>
                </a:ext>
              </a:extLst>
            </p:cNvPr>
            <p:cNvSpPr/>
            <p:nvPr/>
          </p:nvSpPr>
          <p:spPr>
            <a:xfrm>
              <a:off x="1252603" y="3346422"/>
              <a:ext cx="2515965" cy="1082693"/>
            </a:xfrm>
            <a:prstGeom prst="rightArrowCallout">
              <a:avLst>
                <a:gd name="adj1" fmla="val 13431"/>
                <a:gd name="adj2" fmla="val 14587"/>
                <a:gd name="adj3" fmla="val 25000"/>
                <a:gd name="adj4" fmla="val 64977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On parle de « complétions plausibles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297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62083-D46A-B50A-D787-008D637D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F45F4-68C9-54E1-45FD-DD0CBED10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DC48E-2A26-0219-08E6-6433A5D28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4A13D3-5131-16F5-7BFA-6B49A98E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4BCA91-3B63-6A0E-C649-465FD261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535CB0-FC4B-2DF6-0CE2-4D1EF52D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65514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 – fonctionnement unitaire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8C69BC4-1D9A-E2D9-6BAE-1D5FB3665037}"/>
              </a:ext>
            </a:extLst>
          </p:cNvPr>
          <p:cNvGrpSpPr/>
          <p:nvPr/>
        </p:nvGrpSpPr>
        <p:grpSpPr>
          <a:xfrm>
            <a:off x="699713" y="2010230"/>
            <a:ext cx="7772400" cy="3564049"/>
            <a:chOff x="2209800" y="1646975"/>
            <a:chExt cx="7772400" cy="356404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F53B99-8B11-D48C-7552-9DDDF8827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646975"/>
              <a:ext cx="7772400" cy="3564049"/>
            </a:xfrm>
            <a:prstGeom prst="rect">
              <a:avLst/>
            </a:prstGeom>
          </p:spPr>
        </p:pic>
        <p:sp>
          <p:nvSpPr>
            <p:cNvPr id="33" name="Right Bracket 32">
              <a:extLst>
                <a:ext uri="{FF2B5EF4-FFF2-40B4-BE49-F238E27FC236}">
                  <a16:creationId xmlns:a16="http://schemas.microsoft.com/office/drawing/2014/main" id="{9FEA4D3E-C18D-CBA6-270A-AEEC64E89F44}"/>
                </a:ext>
              </a:extLst>
            </p:cNvPr>
            <p:cNvSpPr/>
            <p:nvPr/>
          </p:nvSpPr>
          <p:spPr>
            <a:xfrm rot="5400000">
              <a:off x="5592869" y="2523994"/>
              <a:ext cx="1027135" cy="3219189"/>
            </a:xfrm>
            <a:prstGeom prst="rightBracket">
              <a:avLst/>
            </a:prstGeom>
            <a:ln w="1143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BA6134-2CEC-A857-FDCC-DC0AF68D16A2}"/>
              </a:ext>
            </a:extLst>
          </p:cNvPr>
          <p:cNvGrpSpPr/>
          <p:nvPr/>
        </p:nvGrpSpPr>
        <p:grpSpPr>
          <a:xfrm>
            <a:off x="5265701" y="2543515"/>
            <a:ext cx="6779135" cy="2976551"/>
            <a:chOff x="5265701" y="2543515"/>
            <a:chExt cx="6779135" cy="2976551"/>
          </a:xfrm>
        </p:grpSpPr>
        <p:pic>
          <p:nvPicPr>
            <p:cNvPr id="25602" name="Picture 2" descr="Réseau de neurones artificiels : réseaux neuronaux pour l'IA">
              <a:extLst>
                <a:ext uri="{FF2B5EF4-FFF2-40B4-BE49-F238E27FC236}">
                  <a16:creationId xmlns:a16="http://schemas.microsoft.com/office/drawing/2014/main" id="{1FEA9057-2611-6267-0965-850D0AAD4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9276" y="2543515"/>
              <a:ext cx="3425560" cy="2283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Left Arrow Callout 33">
              <a:extLst>
                <a:ext uri="{FF2B5EF4-FFF2-40B4-BE49-F238E27FC236}">
                  <a16:creationId xmlns:a16="http://schemas.microsoft.com/office/drawing/2014/main" id="{9EFE24E2-D193-A8E0-4062-0524D728E8BB}"/>
                </a:ext>
              </a:extLst>
            </p:cNvPr>
            <p:cNvSpPr/>
            <p:nvPr/>
          </p:nvSpPr>
          <p:spPr>
            <a:xfrm rot="837086">
              <a:off x="5265701" y="4373269"/>
              <a:ext cx="5726311" cy="1146797"/>
            </a:xfrm>
            <a:prstGeom prst="leftArrowCallout">
              <a:avLst>
                <a:gd name="adj1" fmla="val 25000"/>
                <a:gd name="adj2" fmla="val 4271"/>
                <a:gd name="adj3" fmla="val 14635"/>
                <a:gd name="adj4" fmla="val 4288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1.000.000.000.000 (mille milliards) de paramètres 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441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8C9A8F-5F2A-6EF4-329A-9CEC8A4A9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C66802-E00C-6C88-60D3-31D3C8033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332A44-9C95-65A5-7622-680F6BD53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9FB53-BD75-9AB9-669E-FF2780F6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7C5A82-F1C9-D85E-FD81-25E4FFCD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6CD520-3E65-DBCB-50BF-15993BB1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655147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1</a:t>
            </a:r>
            <a:r>
              <a:rPr lang="fr-FR" sz="4000" kern="1200" baseline="30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ère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phase d’apprentissage</a:t>
            </a:r>
            <a:b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(non supervis</a:t>
            </a:r>
            <a:r>
              <a:rPr lang="fr-FR" sz="4000" dirty="0">
                <a:solidFill>
                  <a:srgbClr val="FFFFFF"/>
                </a:solidFill>
              </a:rPr>
              <a:t>é)</a:t>
            </a:r>
            <a:endParaRPr lang="fr-FR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 descr="A stack of books on a black background&#10;&#10;Description automatically generated">
            <a:extLst>
              <a:ext uri="{FF2B5EF4-FFF2-40B4-BE49-F238E27FC236}">
                <a16:creationId xmlns:a16="http://schemas.microsoft.com/office/drawing/2014/main" id="{B45A9AF6-B73C-C2C6-9FA3-EA1E7B45AB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2713" y="4709848"/>
            <a:ext cx="3060913" cy="2448526"/>
          </a:xfrm>
          <a:prstGeom prst="rect">
            <a:avLst/>
          </a:prstGeom>
        </p:spPr>
      </p:pic>
      <p:pic>
        <p:nvPicPr>
          <p:cNvPr id="20" name="Picture 19" descr="A blue and pink logo&#10;&#10;Description automatically generated">
            <a:extLst>
              <a:ext uri="{FF2B5EF4-FFF2-40B4-BE49-F238E27FC236}">
                <a16:creationId xmlns:a16="http://schemas.microsoft.com/office/drawing/2014/main" id="{BD575778-FE9B-E82D-534B-9B63D56C53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807" y="2720685"/>
            <a:ext cx="3309671" cy="3255266"/>
          </a:xfrm>
          <a:prstGeom prst="rect">
            <a:avLst/>
          </a:prstGeom>
        </p:spPr>
      </p:pic>
      <p:pic>
        <p:nvPicPr>
          <p:cNvPr id="22" name="Picture 21" descr="A blue and white globe with white text&#10;&#10;Description automatically generated">
            <a:extLst>
              <a:ext uri="{FF2B5EF4-FFF2-40B4-BE49-F238E27FC236}">
                <a16:creationId xmlns:a16="http://schemas.microsoft.com/office/drawing/2014/main" id="{C85F3594-95ED-2CEE-4118-734417356B8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10" y="2766447"/>
            <a:ext cx="3163742" cy="31637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FD781EB-95B0-FBB8-B60A-A1E4C8EA6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5352" y="1699117"/>
            <a:ext cx="1858626" cy="2134660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00A21438-0305-8DE4-D328-3CB07EAA106A}"/>
              </a:ext>
            </a:extLst>
          </p:cNvPr>
          <p:cNvSpPr/>
          <p:nvPr/>
        </p:nvSpPr>
        <p:spPr>
          <a:xfrm>
            <a:off x="3557392" y="4085271"/>
            <a:ext cx="4571464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7B5B098-F95F-8755-92E4-D4409E685A61}"/>
              </a:ext>
            </a:extLst>
          </p:cNvPr>
          <p:cNvSpPr/>
          <p:nvPr/>
        </p:nvSpPr>
        <p:spPr>
          <a:xfrm rot="5400000">
            <a:off x="4001598" y="4201614"/>
            <a:ext cx="1051376" cy="315706"/>
          </a:xfrm>
          <a:prstGeom prst="rightArrow">
            <a:avLst>
              <a:gd name="adj1" fmla="val 10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495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3F4FA-72E9-1629-9F67-A510994F9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BCC6DE-3750-CB7B-D6AD-7460C3E477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7E9B50-D7E4-2C50-E1F9-101FDE4BF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Un petit quiz pour commencer…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56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313E3-63D7-73DC-3559-3E3AE6D07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90E1B1A-4F84-37B0-C077-30A75647F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CF5D01-017F-A42A-B7A4-355432A32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241CB-CA92-E4DF-5AE0-893AF9A79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A5A9F0-527B-3ED7-0CA7-E4BFBB3C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C8984-7182-DAB9-BA20-D38E4D68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655147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2</a:t>
            </a:r>
            <a:r>
              <a:rPr lang="fr-FR" sz="4000" kern="1200" baseline="30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phase d’apprentissage</a:t>
            </a:r>
            <a:b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(supervisé)</a:t>
            </a:r>
          </a:p>
        </p:txBody>
      </p:sp>
      <p:pic>
        <p:nvPicPr>
          <p:cNvPr id="20" name="Picture 19" descr="A blue and pink logo&#10;&#10;Description automatically generated">
            <a:extLst>
              <a:ext uri="{FF2B5EF4-FFF2-40B4-BE49-F238E27FC236}">
                <a16:creationId xmlns:a16="http://schemas.microsoft.com/office/drawing/2014/main" id="{34CE8384-16EA-1B62-070A-C689E6C7CE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428" y="2587946"/>
            <a:ext cx="3309671" cy="3255266"/>
          </a:xfrm>
          <a:prstGeom prst="rect">
            <a:avLst/>
          </a:prstGeom>
        </p:spPr>
      </p:pic>
      <p:pic>
        <p:nvPicPr>
          <p:cNvPr id="3" name="Picture 2" descr="A cartoon of a person sitting cross legged with a computer&#10;&#10;Description automatically generated">
            <a:extLst>
              <a:ext uri="{FF2B5EF4-FFF2-40B4-BE49-F238E27FC236}">
                <a16:creationId xmlns:a16="http://schemas.microsoft.com/office/drawing/2014/main" id="{D7FBC67E-A107-D1FF-E25C-61724B8A75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654" y="1574310"/>
            <a:ext cx="2043328" cy="2043328"/>
          </a:xfrm>
          <a:prstGeom prst="rect">
            <a:avLst/>
          </a:prstGeom>
        </p:spPr>
      </p:pic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F5941D66-97A8-4AB2-64B1-217ABE8A98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287" y="4532776"/>
            <a:ext cx="2188443" cy="2323578"/>
          </a:xfrm>
          <a:prstGeom prst="rect">
            <a:avLst/>
          </a:prstGeom>
        </p:spPr>
      </p:pic>
      <p:pic>
        <p:nvPicPr>
          <p:cNvPr id="8" name="Picture 7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F7F01D15-9955-66A8-201F-A67313E2E86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68" y="3327543"/>
            <a:ext cx="1730490" cy="1730490"/>
          </a:xfrm>
          <a:prstGeom prst="rect">
            <a:avLst/>
          </a:prstGeom>
        </p:spPr>
      </p:pic>
      <p:pic>
        <p:nvPicPr>
          <p:cNvPr id="10" name="Picture 9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E72500E7-B9AB-F234-EEF2-79A5E9968F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129" y="2843365"/>
            <a:ext cx="1689411" cy="1689411"/>
          </a:xfrm>
          <a:prstGeom prst="rect">
            <a:avLst/>
          </a:prstGeom>
        </p:spPr>
      </p:pic>
      <p:pic>
        <p:nvPicPr>
          <p:cNvPr id="14" name="Picture 13" descr="A cartoon of a person looking at a computer screen&#10;&#10;Description automatically generated">
            <a:extLst>
              <a:ext uri="{FF2B5EF4-FFF2-40B4-BE49-F238E27FC236}">
                <a16:creationId xmlns:a16="http://schemas.microsoft.com/office/drawing/2014/main" id="{45A0B9CE-B2A9-3433-521E-DBB8495A364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313" y="1797996"/>
            <a:ext cx="1689410" cy="1575957"/>
          </a:xfrm>
          <a:prstGeom prst="rect">
            <a:avLst/>
          </a:prstGeom>
        </p:spPr>
      </p:pic>
      <p:pic>
        <p:nvPicPr>
          <p:cNvPr id="23" name="Picture 22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B1AC6B9B-9E9A-B165-9E76-906FD9B0DF6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9243" y="5226751"/>
            <a:ext cx="2025630" cy="1564876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4614ED07-3351-4266-CDE9-2A5B9AEAA3C0}"/>
              </a:ext>
            </a:extLst>
          </p:cNvPr>
          <p:cNvSpPr/>
          <p:nvPr/>
        </p:nvSpPr>
        <p:spPr>
          <a:xfrm rot="20093404">
            <a:off x="2674435" y="4741254"/>
            <a:ext cx="1499147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0F447AD-FCE8-E226-80E3-FAE9628278AD}"/>
              </a:ext>
            </a:extLst>
          </p:cNvPr>
          <p:cNvSpPr/>
          <p:nvPr/>
        </p:nvSpPr>
        <p:spPr>
          <a:xfrm>
            <a:off x="1626296" y="3940178"/>
            <a:ext cx="2388296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DFECF21-519B-0EED-A02B-27D1D5B825BE}"/>
              </a:ext>
            </a:extLst>
          </p:cNvPr>
          <p:cNvSpPr/>
          <p:nvPr/>
        </p:nvSpPr>
        <p:spPr>
          <a:xfrm rot="12973713">
            <a:off x="7336608" y="4858997"/>
            <a:ext cx="787471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29D05C0-C874-7227-5A1D-5DB0CE90EBDE}"/>
              </a:ext>
            </a:extLst>
          </p:cNvPr>
          <p:cNvSpPr/>
          <p:nvPr/>
        </p:nvSpPr>
        <p:spPr>
          <a:xfrm rot="9165987">
            <a:off x="6962629" y="2445702"/>
            <a:ext cx="1144120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C0FD5DE-9E56-ACDA-A966-A6DA56885BF0}"/>
              </a:ext>
            </a:extLst>
          </p:cNvPr>
          <p:cNvSpPr/>
          <p:nvPr/>
        </p:nvSpPr>
        <p:spPr>
          <a:xfrm rot="10800000">
            <a:off x="7187930" y="3669456"/>
            <a:ext cx="2929198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2C09BDE-B38C-3936-EDEB-FA9B2B864A7D}"/>
              </a:ext>
            </a:extLst>
          </p:cNvPr>
          <p:cNvSpPr/>
          <p:nvPr/>
        </p:nvSpPr>
        <p:spPr>
          <a:xfrm rot="1832917">
            <a:off x="3311810" y="3041696"/>
            <a:ext cx="821266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543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505F5-6B5F-3992-110B-C58EF45A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1B86B1-4543-ED5D-D6D9-F4FEDFBE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AA0E5-D089-AB05-B680-76372993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B28241-4FF4-1CAE-7424-5CF8A014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6A10A8-866B-FAEF-AED4-F247DA8A5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7D9188-3076-F910-F8F6-F02A92C4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65514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renforcement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7DD9D3-B963-3563-5D97-D574391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26" y="1533257"/>
            <a:ext cx="7772400" cy="536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220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727D9-97CC-1EA0-E9FC-CA98498CD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80FB3-5437-8587-F1A4-321949D0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7244" y="310942"/>
            <a:ext cx="8781110" cy="2927036"/>
          </a:xfrm>
          <a:prstGeom prst="rect">
            <a:avLst/>
          </a:prstGeom>
        </p:spPr>
      </p:pic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EF123FBF-D7A3-90EC-A1C6-72342C18CF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88" y="859364"/>
            <a:ext cx="2027477" cy="2027477"/>
          </a:xfrm>
          <a:prstGeom prst="rect">
            <a:avLst/>
          </a:prstGeom>
        </p:spPr>
      </p:pic>
      <p:pic>
        <p:nvPicPr>
          <p:cNvPr id="8" name="Picture 7" descr="A person in a graduation gown and a book&#10;&#10;Description automatically generated">
            <a:extLst>
              <a:ext uri="{FF2B5EF4-FFF2-40B4-BE49-F238E27FC236}">
                <a16:creationId xmlns:a16="http://schemas.microsoft.com/office/drawing/2014/main" id="{1A52FD15-93D2-1268-112E-F990D3981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3" y="4247791"/>
            <a:ext cx="2028032" cy="2028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197F6-8C84-8E26-DEA8-007AC4318F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87246" y="3620022"/>
            <a:ext cx="8781107" cy="2927035"/>
          </a:xfrm>
          <a:prstGeom prst="rect">
            <a:avLst/>
          </a:prstGeom>
        </p:spPr>
      </p:pic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EEEE1AC6-4FF0-653D-D820-5169A9064CDB}"/>
              </a:ext>
            </a:extLst>
          </p:cNvPr>
          <p:cNvSpPr/>
          <p:nvPr/>
        </p:nvSpPr>
        <p:spPr>
          <a:xfrm>
            <a:off x="3316872" y="590750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AA1EF7AA-D5F5-EFBF-733D-203A329C1CB1}"/>
              </a:ext>
            </a:extLst>
          </p:cNvPr>
          <p:cNvSpPr/>
          <p:nvPr/>
        </p:nvSpPr>
        <p:spPr>
          <a:xfrm>
            <a:off x="6312878" y="606695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4038C3DD-6EC2-48C8-3728-D7106B050F1E}"/>
              </a:ext>
            </a:extLst>
          </p:cNvPr>
          <p:cNvSpPr/>
          <p:nvPr/>
        </p:nvSpPr>
        <p:spPr>
          <a:xfrm>
            <a:off x="9284371" y="568299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73E6A945-6E3B-FB30-E600-804D52695BA0}"/>
              </a:ext>
            </a:extLst>
          </p:cNvPr>
          <p:cNvSpPr/>
          <p:nvPr/>
        </p:nvSpPr>
        <p:spPr>
          <a:xfrm>
            <a:off x="3472376" y="3920931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&quot;No&quot; Symbol 15">
            <a:extLst>
              <a:ext uri="{FF2B5EF4-FFF2-40B4-BE49-F238E27FC236}">
                <a16:creationId xmlns:a16="http://schemas.microsoft.com/office/drawing/2014/main" id="{52F7CB66-169F-02E9-253B-C58F998A3680}"/>
              </a:ext>
            </a:extLst>
          </p:cNvPr>
          <p:cNvSpPr/>
          <p:nvPr/>
        </p:nvSpPr>
        <p:spPr>
          <a:xfrm>
            <a:off x="478536" y="659082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&quot;No&quot; Symbol 16">
            <a:extLst>
              <a:ext uri="{FF2B5EF4-FFF2-40B4-BE49-F238E27FC236}">
                <a16:creationId xmlns:a16="http://schemas.microsoft.com/office/drawing/2014/main" id="{4DFF85BD-582D-3EA6-C67D-AFBBC0F9B48F}"/>
              </a:ext>
            </a:extLst>
          </p:cNvPr>
          <p:cNvSpPr/>
          <p:nvPr/>
        </p:nvSpPr>
        <p:spPr>
          <a:xfrm>
            <a:off x="471355" y="4124437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201B854-9244-16F7-9F08-B9D1182C4437}"/>
              </a:ext>
            </a:extLst>
          </p:cNvPr>
          <p:cNvSpPr/>
          <p:nvPr/>
        </p:nvSpPr>
        <p:spPr>
          <a:xfrm>
            <a:off x="8657113" y="3135972"/>
            <a:ext cx="3490107" cy="3515349"/>
          </a:xfrm>
          <a:prstGeom prst="donut">
            <a:avLst>
              <a:gd name="adj" fmla="val 908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F3F2D5-F166-F1B1-D592-B806F3E7A2EE}"/>
              </a:ext>
            </a:extLst>
          </p:cNvPr>
          <p:cNvGrpSpPr/>
          <p:nvPr/>
        </p:nvGrpSpPr>
        <p:grpSpPr>
          <a:xfrm>
            <a:off x="6187347" y="3882926"/>
            <a:ext cx="2445388" cy="670564"/>
            <a:chOff x="6187347" y="3882926"/>
            <a:chExt cx="2445388" cy="670564"/>
          </a:xfrm>
        </p:grpSpPr>
        <p:sp>
          <p:nvSpPr>
            <p:cNvPr id="15" name="&quot;No&quot; Symbol 14">
              <a:extLst>
                <a:ext uri="{FF2B5EF4-FFF2-40B4-BE49-F238E27FC236}">
                  <a16:creationId xmlns:a16="http://schemas.microsoft.com/office/drawing/2014/main" id="{0A8C7826-DAD1-C76F-9B5C-1DCB27719BD3}"/>
                </a:ext>
              </a:extLst>
            </p:cNvPr>
            <p:cNvSpPr/>
            <p:nvPr/>
          </p:nvSpPr>
          <p:spPr>
            <a:xfrm>
              <a:off x="6187347" y="3882926"/>
              <a:ext cx="611961" cy="542641"/>
            </a:xfrm>
            <a:prstGeom prst="noSmoking">
              <a:avLst>
                <a:gd name="adj" fmla="val 906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A8ADBC1C-A2D8-7302-391D-DF96170A375A}"/>
                </a:ext>
              </a:extLst>
            </p:cNvPr>
            <p:cNvSpPr/>
            <p:nvPr/>
          </p:nvSpPr>
          <p:spPr>
            <a:xfrm>
              <a:off x="7856633" y="3920931"/>
              <a:ext cx="776102" cy="632559"/>
            </a:xfrm>
            <a:prstGeom prst="donut">
              <a:avLst>
                <a:gd name="adj" fmla="val 9082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855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FF7A12-AC6A-DDC8-8218-DA1ACECF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81C830-5443-2D6C-4EFC-A74D04B7D1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00B574-1BB4-2716-A78C-4D8F62B9E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2F26A2D-ECCC-CE76-4B7C-D92A837CD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Comment on s’en sert?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3624AA-881A-B388-B464-4D7FE3A6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8BA5C6-B104-DAA6-D189-D41864E06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125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B8768-B5B6-BD69-6CA9-8C8BC3963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D74EB5B9-9DF1-A875-F732-80D438D69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1605753-8A60-4DDF-ACE2-307D8E9C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88A565C-3776-38ED-EE78-DF1C2F0FE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0D6C320-3BA3-B65C-E670-ED9747A69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97AF5-20E4-BDD0-EA89-726B078373A8}"/>
              </a:ext>
            </a:extLst>
          </p:cNvPr>
          <p:cNvSpPr txBox="1">
            <a:spLocks/>
          </p:cNvSpPr>
          <p:nvPr/>
        </p:nvSpPr>
        <p:spPr>
          <a:xfrm>
            <a:off x="144973" y="2945176"/>
            <a:ext cx="3821545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Limites de </a:t>
            </a:r>
            <a:r>
              <a:rPr lang="fr-FR" sz="4000" dirty="0" err="1">
                <a:solidFill>
                  <a:srgbClr val="FFFFFF"/>
                </a:solidFill>
              </a:rPr>
              <a:t>ChatGPT</a:t>
            </a:r>
            <a:endParaRPr lang="fr-FR" sz="4000" dirty="0">
              <a:solidFill>
                <a:srgbClr val="FFFFFF"/>
              </a:solidFill>
            </a:endParaRPr>
          </a:p>
        </p:txBody>
      </p:sp>
      <p:pic>
        <p:nvPicPr>
          <p:cNvPr id="28674" name="Picture 2" descr="les inconvenients du chat gpt">
            <a:extLst>
              <a:ext uri="{FF2B5EF4-FFF2-40B4-BE49-F238E27FC236}">
                <a16:creationId xmlns:a16="http://schemas.microsoft.com/office/drawing/2014/main" id="{EF7D52CF-0D95-5F37-8785-54B03C958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08206" y="527653"/>
            <a:ext cx="8012049" cy="22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5B8D5-19E5-8908-7B15-F9B5F59C3D03}"/>
              </a:ext>
            </a:extLst>
          </p:cNvPr>
          <p:cNvSpPr txBox="1"/>
          <p:nvPr/>
        </p:nvSpPr>
        <p:spPr>
          <a:xfrm>
            <a:off x="4278748" y="3658964"/>
            <a:ext cx="80582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  Ne pas oublier comment il est entrainé – ni ce qu’il fait.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  Ne pas oublier qu’il ne « pense » pas.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  Toujours vérifier ce qu’il vous dit!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9786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6EC36A-8742-BBC5-EC9A-0D1417519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EDB9A9-1C11-38FC-7C87-5E12B997A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8479D1-009D-87DE-71B6-D7959BA1A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73080-501E-E27F-0B04-C3E1BA27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35E81D-8177-56DD-688A-5CFAB8E2A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726664-2626-7EED-C531-28EE998F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Utilisation en tant qu’élève de 1</a:t>
            </a:r>
            <a:r>
              <a:rPr lang="fr-FR" sz="4000" baseline="30000" dirty="0">
                <a:solidFill>
                  <a:srgbClr val="FFFFFF"/>
                </a:solidFill>
              </a:rPr>
              <a:t>ère</a:t>
            </a:r>
            <a:br>
              <a:rPr lang="fr-FR" sz="4000" baseline="30000" dirty="0">
                <a:solidFill>
                  <a:srgbClr val="FFFFFF"/>
                </a:solidFill>
              </a:rPr>
            </a:br>
            <a:r>
              <a:rPr lang="fr-FR" sz="4000" dirty="0">
                <a:solidFill>
                  <a:srgbClr val="FFFFFF"/>
                </a:solidFill>
                <a:sym typeface="Wingdings" pitchFamily="2" charset="2"/>
              </a:rPr>
              <a:t></a:t>
            </a:r>
            <a:r>
              <a:rPr lang="fr-FR" sz="4000" dirty="0">
                <a:solidFill>
                  <a:srgbClr val="FFFFFF"/>
                </a:solidFill>
              </a:rPr>
              <a:t> à faire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114C3-FD41-4629-9D1F-30F42D550324}"/>
              </a:ext>
            </a:extLst>
          </p:cNvPr>
          <p:cNvSpPr txBox="1"/>
          <p:nvPr/>
        </p:nvSpPr>
        <p:spPr>
          <a:xfrm>
            <a:off x="4014039" y="1822348"/>
            <a:ext cx="74987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L’utiliser en tant que tuteur: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Réexpliquer des concepts;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Donner des exercices d’entrainement;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Faire des corrections / répétitions de devoirs.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Débattre / développer des arguments.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Corriger améliorer un travail.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Toujours demander des explications!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</p:txBody>
      </p:sp>
      <p:pic>
        <p:nvPicPr>
          <p:cNvPr id="4" name="Picture 3" descr="A green tick and red cross in boxes&#10;&#10;Description automatically generated">
            <a:extLst>
              <a:ext uri="{FF2B5EF4-FFF2-40B4-BE49-F238E27FC236}">
                <a16:creationId xmlns:a16="http://schemas.microsoft.com/office/drawing/2014/main" id="{F52ADDEA-D885-B812-7029-B9487CB1AE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" y="2957384"/>
            <a:ext cx="1930400" cy="19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9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1507D-2648-570C-7EE3-D0645F9A1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7224E5-8E44-B2D9-035F-25F2D57F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65D3F8-02CC-4D6A-8A3B-C5A260F09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8E70CD-81E5-4B75-2DDC-2826A4FB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11339E-B93D-BCE0-F389-5F620D84B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1AEBD4-024C-2731-D4DA-2EDAEC0C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Utilisation en tant qu’élève de 1</a:t>
            </a:r>
            <a:r>
              <a:rPr lang="fr-FR" sz="4000" baseline="30000" dirty="0">
                <a:solidFill>
                  <a:srgbClr val="FFFFFF"/>
                </a:solidFill>
              </a:rPr>
              <a:t>ère</a:t>
            </a:r>
            <a:br>
              <a:rPr lang="fr-FR" sz="4000" baseline="30000" dirty="0">
                <a:solidFill>
                  <a:srgbClr val="FFFFFF"/>
                </a:solidFill>
              </a:rPr>
            </a:br>
            <a:r>
              <a:rPr lang="fr-FR" sz="4000" dirty="0">
                <a:solidFill>
                  <a:srgbClr val="FFFFFF"/>
                </a:solidFill>
                <a:sym typeface="Wingdings" pitchFamily="2" charset="2"/>
              </a:rPr>
              <a:t></a:t>
            </a:r>
            <a:r>
              <a:rPr lang="fr-FR" sz="4000" dirty="0">
                <a:solidFill>
                  <a:srgbClr val="FFFFFF"/>
                </a:solidFill>
              </a:rPr>
              <a:t> à NE PAS faire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B6645-8DE5-4F7E-0345-9053560EA96F}"/>
              </a:ext>
            </a:extLst>
          </p:cNvPr>
          <p:cNvSpPr txBox="1"/>
          <p:nvPr/>
        </p:nvSpPr>
        <p:spPr>
          <a:xfrm>
            <a:off x="3758645" y="1740566"/>
            <a:ext cx="812885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Rechercher des faits – préférez les sources « réelles ».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Faire de la numération / des calculs.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Utiliser quelque chose que vous ne comprenez pas: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Risque d’erreur;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Risque de vous faire prendre;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Aucun apprentissage!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Demander de faire à votre place: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Triche / plagiat / risque de vous faire prendre;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Perte de temps – </a:t>
            </a:r>
            <a:r>
              <a:rPr lang="fr-FR" sz="2400" dirty="0" err="1">
                <a:sym typeface="Wingdings" pitchFamily="2" charset="2"/>
              </a:rPr>
              <a:t>ChatGPT</a:t>
            </a:r>
            <a:r>
              <a:rPr lang="fr-FR" sz="2400" dirty="0">
                <a:sym typeface="Wingdings" pitchFamily="2" charset="2"/>
              </a:rPr>
              <a:t> ne sera pas là le jour du contrôle!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</p:txBody>
      </p:sp>
      <p:pic>
        <p:nvPicPr>
          <p:cNvPr id="4" name="Picture 3" descr="A green tick and red cross in boxes&#10;&#10;Description automatically generated">
            <a:extLst>
              <a:ext uri="{FF2B5EF4-FFF2-40B4-BE49-F238E27FC236}">
                <a16:creationId xmlns:a16="http://schemas.microsoft.com/office/drawing/2014/main" id="{ADF5370C-339E-0E49-F26F-AB4E9834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572" y="3036457"/>
            <a:ext cx="1841501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3008-8E83-38C2-8854-C7A5EAC2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6AF70F5-3E7B-FB25-E810-8CCC1C0D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7F9F060-F443-CA35-1A73-60E36F1A3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B82D395E-B618-536F-F1DA-F635D0D0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F34A023C-D3EE-9C73-994F-BAFB098F9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82FD3-297E-4E28-D670-4B16C29CFC0A}"/>
              </a:ext>
            </a:extLst>
          </p:cNvPr>
          <p:cNvSpPr txBox="1">
            <a:spLocks/>
          </p:cNvSpPr>
          <p:nvPr/>
        </p:nvSpPr>
        <p:spPr>
          <a:xfrm>
            <a:off x="144973" y="2945176"/>
            <a:ext cx="3821545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Prompts: Quelques conseils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51B92-2193-5FA6-6140-A2B55FD8C6D5}"/>
              </a:ext>
            </a:extLst>
          </p:cNvPr>
          <p:cNvSpPr txBox="1"/>
          <p:nvPr/>
        </p:nvSpPr>
        <p:spPr>
          <a:xfrm>
            <a:off x="4236008" y="150432"/>
            <a:ext cx="749878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Exprimez-vous simplement, clairement, avec des phrases concises – l’ambigüité est l’ennemi.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Donnez du contexte – notamment qui vous êtes et qui vous voulez qu’il soit.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Engagez une conversation.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Utilisez des exemples pour « montrer » ce que vous voulez obtenir.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Conversations / Salons Discord – un par sujet!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Ecrivez vos prompts à côté puis copiez / collez-les.</a:t>
            </a:r>
          </a:p>
          <a:p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Décomposez les tâches que vous lui demandez.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Demandez des arguments, pas une opinion!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3649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9D495-7470-898D-13BF-0CD252440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D97C7F-0E7D-2498-5404-4EEECD3D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FDDEB-A0DD-F179-3237-3D70435C3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92F91A-12D9-EA54-08B0-5432A8C28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4E7B28-EFB6-8701-85B8-18FD788E3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CC75AB-F439-D6CA-284A-2F2A422A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Quelques exemples concrets…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3B853-A7BD-2AA9-532D-4DEA022EEBE9}"/>
              </a:ext>
            </a:extLst>
          </p:cNvPr>
          <p:cNvSpPr txBox="1"/>
          <p:nvPr/>
        </p:nvSpPr>
        <p:spPr>
          <a:xfrm>
            <a:off x="699712" y="1599180"/>
            <a:ext cx="1062868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calcul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des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mille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mois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– et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l’incapacité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voir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l’incoherence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</a:rPr>
              <a:t>         </a:t>
            </a:r>
            <a:r>
              <a:rPr lang="en-US" b="0" i="1" u="none" strike="noStrike" dirty="0">
                <a:effectLst/>
                <a:latin typeface="Arial" panose="020B0604020202020204" pitchFamily="34" charset="0"/>
              </a:rPr>
              <a:t>[Edit 20/02: deux 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</a:rPr>
              <a:t>semaines</a:t>
            </a:r>
            <a:r>
              <a:rPr lang="en-US" b="0" i="1" u="none" strike="noStrike">
                <a:effectLst/>
                <a:latin typeface="Arial" panose="020B0604020202020204" pitchFamily="34" charset="0"/>
              </a:rPr>
              <a:t> plus </a:t>
            </a:r>
            <a:r>
              <a:rPr lang="en-US" b="0" i="1" u="none" strike="noStrike" dirty="0">
                <a:effectLst/>
                <a:latin typeface="Arial" panose="020B0604020202020204" pitchFamily="34" charset="0"/>
              </a:rPr>
              <a:t>tard, 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</a:rPr>
              <a:t>ChatGPT</a:t>
            </a:r>
            <a:r>
              <a:rPr lang="en-US" b="0" i="1" u="none" strike="noStrike" dirty="0">
                <a:effectLst/>
                <a:latin typeface="Arial" panose="020B0604020202020204" pitchFamily="34" charset="0"/>
              </a:rPr>
              <a:t> ne fait plus 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</a:rPr>
              <a:t>l’erreur</a:t>
            </a:r>
            <a:r>
              <a:rPr lang="en-US" b="0" i="1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effectLst/>
                <a:latin typeface="Arial" panose="020B0604020202020204" pitchFamily="34" charset="0"/>
                <a:sym typeface="Wingdings" pitchFamily="2" charset="2"/>
              </a:rPr>
              <a:t> 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  <a:sym typeface="Wingdings" pitchFamily="2" charset="2"/>
              </a:rPr>
              <a:t>voir</a:t>
            </a:r>
            <a:r>
              <a:rPr lang="en-US" b="0" i="1" u="none" strike="noStrike" dirty="0">
                <a:effectLst/>
                <a:latin typeface="Arial" panose="020B0604020202020204" pitchFamily="34" charset="0"/>
                <a:sym typeface="Wingdings" pitchFamily="2" charset="2"/>
              </a:rPr>
              <a:t> 01bis]</a:t>
            </a:r>
            <a:endParaRPr lang="en-US" b="0" i="1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Entrainement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contrôle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sur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parcours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liste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Tutorat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multilingue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dictionnaires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Python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Tutorat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développé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dictionnaires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Python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</a:rPr>
              <a:t>Contrôle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fonctions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affines</a:t>
            </a:r>
            <a:r>
              <a:rPr lang="en-US" dirty="0">
                <a:latin typeface="Arial" panose="020B0604020202020204" pitchFamily="34" charset="0"/>
              </a:rPr>
              <a:t>.</a:t>
            </a:r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Le prompt du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projet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gestionnaire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de taches: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&gt;&gt; Sous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 tableau,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développe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programme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pour aider les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utilisateurs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à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gérer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leurs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tâches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quotidiennes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pourront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visualiser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supprimer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des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tâches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pourront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également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mettre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heure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pour la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réalisation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des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tâches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0510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6E7C8A-6DB1-2085-A2B0-3489B1BB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9005F160-95B7-53D2-9340-9CB20E4FD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BDC9DEA2-9171-1DD2-35AC-7CD2693C8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66A712AF-158A-108B-4861-7C3D352B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9F65D3D4-D8B6-519B-04F8-619D24EF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AB93F-A670-DD5E-D343-F8FF27602BCF}"/>
              </a:ext>
            </a:extLst>
          </p:cNvPr>
          <p:cNvSpPr txBox="1">
            <a:spLocks/>
          </p:cNvSpPr>
          <p:nvPr/>
        </p:nvSpPr>
        <p:spPr>
          <a:xfrm>
            <a:off x="144973" y="2945176"/>
            <a:ext cx="3821545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Pour aller plus loin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5F8DF-E044-0816-8BCA-FB867697D63E}"/>
              </a:ext>
            </a:extLst>
          </p:cNvPr>
          <p:cNvSpPr txBox="1"/>
          <p:nvPr/>
        </p:nvSpPr>
        <p:spPr>
          <a:xfrm>
            <a:off x="4423721" y="1166842"/>
            <a:ext cx="74987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Ne vous sentez pas obligés – si le principe ne vous plait pas, ou que vous vous sentez mal à l’aise, ou que tout simplement vous ne voyez pas l’intérêt… 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Vidéos / podcasts explicatifs – mail pendant les vacances.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Entrainez-vous! Ayez le réflexe d’utiliser </a:t>
            </a:r>
            <a:r>
              <a:rPr lang="fr-FR" sz="2400" dirty="0" err="1">
                <a:sym typeface="Wingdings" pitchFamily="2" charset="2"/>
              </a:rPr>
              <a:t>ChatGPT</a:t>
            </a:r>
            <a:r>
              <a:rPr lang="fr-FR" sz="2400" dirty="0">
                <a:sym typeface="Wingdings" pitchFamily="2" charset="2"/>
              </a:rPr>
              <a:t> comme tuteur dans différentes matières – et voyez celles où il est utile.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GARDEZ TOUJOURS VOTRE ESPRIT CRITIQUE.</a:t>
            </a:r>
          </a:p>
        </p:txBody>
      </p:sp>
    </p:spTree>
    <p:extLst>
      <p:ext uri="{BB962C8B-B14F-4D97-AF65-F5344CB8AC3E}">
        <p14:creationId xmlns:p14="http://schemas.microsoft.com/office/powerpoint/2010/main" val="2034514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E194BE-67A4-2F33-F9CB-99283D5F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Vrai ou faux?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E5B1E-171E-2983-4ADD-9EF26F24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2182977"/>
            <a:ext cx="12191998" cy="40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11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3B82C-62C7-BD7E-CCF8-9B69DF929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AE54A-6766-E036-F9F3-5E5B6173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 a raison?</a:t>
            </a:r>
          </a:p>
        </p:txBody>
      </p:sp>
      <p:pic>
        <p:nvPicPr>
          <p:cNvPr id="10" name="Picture 9" descr="A hand holding a phone&#10;&#10;Description automatically generated">
            <a:extLst>
              <a:ext uri="{FF2B5EF4-FFF2-40B4-BE49-F238E27FC236}">
                <a16:creationId xmlns:a16="http://schemas.microsoft.com/office/drawing/2014/main" id="{A9BD280C-81FE-F316-E275-19AB8F64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0" y="193307"/>
            <a:ext cx="4963833" cy="4963833"/>
          </a:xfrm>
          <a:prstGeom prst="rect">
            <a:avLst/>
          </a:prstGeom>
        </p:spPr>
      </p:pic>
      <p:pic>
        <p:nvPicPr>
          <p:cNvPr id="12" name="Picture 11" descr="A person in a graduation gown and a book&#10;&#10;Description automatically generated">
            <a:extLst>
              <a:ext uri="{FF2B5EF4-FFF2-40B4-BE49-F238E27FC236}">
                <a16:creationId xmlns:a16="http://schemas.microsoft.com/office/drawing/2014/main" id="{9DCC6B86-386B-47B9-4871-FDABEA14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09" y="191948"/>
            <a:ext cx="4965192" cy="49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2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3D84C-263B-BE65-C294-950EB3BF0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3647CB1-5FAE-15D2-CE66-0969BFB32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800F4D-8DC9-9811-1CC2-DECDC00A1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220056-3CDF-96BB-613C-3427BFFC1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CBF647-4733-D3E0-2440-C149FA01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BC9568-5A2D-9389-9BC1-21FAB328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 là…?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BD7C4-513A-33AD-DED6-A999F287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08998"/>
            <a:ext cx="12193044" cy="40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6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34D65-D789-343D-F4D0-6C58FDA6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89017E-3537-C562-AC50-36225A54FB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CD84A3-E9C4-9859-2BBB-33DC2B5B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0D673A-B929-1D65-7C91-4913CC078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Comment ça marche? (</a:t>
            </a:r>
            <a:r>
              <a:rPr lang="fr-FR" sz="4400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sommairement)</a:t>
            </a:r>
            <a:endParaRPr lang="fr-FR" sz="4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D11485-4C24-62A7-C6F8-DBC77940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CA2F7-60AB-D32D-5B16-27169E4A8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722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6A6FE-7DBD-DAF6-ED03-B708C986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21E03C-6DFA-8751-A70A-617C737E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1169199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D’abord: de quoi parle-t-on…?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82B5FC6-9B37-1E47-42B2-F7B03A15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63" y="1822348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ow I use ChatGPT as a UI/UX Designer | by Vikalp Kaushik ...">
            <a:extLst>
              <a:ext uri="{FF2B5EF4-FFF2-40B4-BE49-F238E27FC236}">
                <a16:creationId xmlns:a16="http://schemas.microsoft.com/office/drawing/2014/main" id="{A59F549A-CDB1-0620-DCE7-AA8A8737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819" y="3315208"/>
            <a:ext cx="5714181" cy="35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Youtube Personal Recommendations | portfolio">
            <a:extLst>
              <a:ext uri="{FF2B5EF4-FFF2-40B4-BE49-F238E27FC236}">
                <a16:creationId xmlns:a16="http://schemas.microsoft.com/office/drawing/2014/main" id="{1961EEA1-3B3F-8C2A-3E59-425EE260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6916" y="1490199"/>
            <a:ext cx="2807394" cy="545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69A0F6-8FE8-C699-14E5-DDD1D4FC9F95}"/>
              </a:ext>
            </a:extLst>
          </p:cNvPr>
          <p:cNvSpPr txBox="1"/>
          <p:nvPr/>
        </p:nvSpPr>
        <p:spPr>
          <a:xfrm>
            <a:off x="1042416" y="-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785C5-4469-7DA2-8DF0-1354862E442D}"/>
              </a:ext>
            </a:extLst>
          </p:cNvPr>
          <p:cNvSpPr txBox="1"/>
          <p:nvPr/>
        </p:nvSpPr>
        <p:spPr>
          <a:xfrm>
            <a:off x="1042416" y="-5522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20058B-03C8-CEAE-9282-5CE7675663A4}"/>
              </a:ext>
            </a:extLst>
          </p:cNvPr>
          <p:cNvGrpSpPr/>
          <p:nvPr/>
        </p:nvGrpSpPr>
        <p:grpSpPr>
          <a:xfrm>
            <a:off x="6477819" y="1822348"/>
            <a:ext cx="4898934" cy="1409899"/>
            <a:chOff x="6477819" y="1822348"/>
            <a:chExt cx="4898934" cy="14098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B588AD-8545-D608-3C69-0AD6D4AADD23}"/>
                </a:ext>
              </a:extLst>
            </p:cNvPr>
            <p:cNvSpPr txBox="1"/>
            <p:nvPr/>
          </p:nvSpPr>
          <p:spPr>
            <a:xfrm>
              <a:off x="7754112" y="1822348"/>
              <a:ext cx="28073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Apprentissage automatique (machine </a:t>
              </a:r>
              <a:r>
                <a:rPr lang="fr-FR" sz="2400" dirty="0" err="1"/>
                <a:t>learning</a:t>
              </a:r>
              <a:r>
                <a:rPr lang="fr-FR" sz="2400" dirty="0"/>
                <a:t>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B0925A-40CC-3A63-3BAD-C3BECD100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819" y="2422512"/>
              <a:ext cx="165103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6245767-50F3-5F1D-11C9-0EF2A4F50D9C}"/>
                </a:ext>
              </a:extLst>
            </p:cNvPr>
            <p:cNvCxnSpPr/>
            <p:nvPr/>
          </p:nvCxnSpPr>
          <p:spPr>
            <a:xfrm>
              <a:off x="10224609" y="2389323"/>
              <a:ext cx="1152144" cy="842924"/>
            </a:xfrm>
            <a:prstGeom prst="bentConnector3">
              <a:avLst>
                <a:gd name="adj1" fmla="val 100794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2424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7E536-0194-1C01-C8AA-9B9E0FBD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357CEA2-B20A-353C-F2B0-79941C6CF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85E15-7192-34F5-E222-FA6FA4F94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4CCE23-17BC-FF41-9CA8-B2F0A3715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DFB210-F9F6-E4DA-9BF9-68C691276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C45F7F-4035-3C19-6841-859EE791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(Dans quels détails ne va-t-on pas entrer?)</a:t>
            </a:r>
          </a:p>
        </p:txBody>
      </p:sp>
      <p:pic>
        <p:nvPicPr>
          <p:cNvPr id="24578" name="Picture 2" descr="ML vs DL vs AI | Know in-depth Difference - Analytics Vidhya">
            <a:extLst>
              <a:ext uri="{FF2B5EF4-FFF2-40B4-BE49-F238E27FC236}">
                <a16:creationId xmlns:a16="http://schemas.microsoft.com/office/drawing/2014/main" id="{622052B7-DC4A-26D1-10DB-3ABB7048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981" y="121921"/>
            <a:ext cx="8526027" cy="495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988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A87CB-B8FC-5E42-F3A6-0978F6C6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A4F61-0F1D-00D0-308D-4702543F6526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>
                <a:solidFill>
                  <a:srgbClr val="FFFFFF"/>
                </a:solidFill>
              </a:rPr>
              <a:t>Comment faire des prédictions?</a:t>
            </a:r>
          </a:p>
        </p:txBody>
      </p:sp>
      <p:pic>
        <p:nvPicPr>
          <p:cNvPr id="5122" name="Picture 2" descr="Quelques heures d'escale au Venezuela : visa de transit? - Forum Venezuela  - Forums Routard.com">
            <a:extLst>
              <a:ext uri="{FF2B5EF4-FFF2-40B4-BE49-F238E27FC236}">
                <a16:creationId xmlns:a16="http://schemas.microsoft.com/office/drawing/2014/main" id="{C69B6EE1-FA72-1216-D336-8A661A36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95806" y="2133600"/>
            <a:ext cx="3855060" cy="278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E08C1-5090-311B-C391-41D07E17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024" y="736370"/>
            <a:ext cx="2064752" cy="5385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A56F81-B4D8-86A3-9584-F6268BCD0089}"/>
              </a:ext>
            </a:extLst>
          </p:cNvPr>
          <p:cNvSpPr txBox="1">
            <a:spLocks/>
          </p:cNvSpPr>
          <p:nvPr/>
        </p:nvSpPr>
        <p:spPr>
          <a:xfrm>
            <a:off x="4985359" y="671025"/>
            <a:ext cx="3592586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fr-FR" sz="2400" i="1"/>
              <a:t>Durées de revisions et notes obtenues pour un échantillon d’élèves sur un contrôle</a:t>
            </a:r>
          </a:p>
        </p:txBody>
      </p:sp>
    </p:spTree>
    <p:extLst>
      <p:ext uri="{BB962C8B-B14F-4D97-AF65-F5344CB8AC3E}">
        <p14:creationId xmlns:p14="http://schemas.microsoft.com/office/powerpoint/2010/main" val="630870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3321</TotalTime>
  <Words>644</Words>
  <Application>Microsoft Macintosh PowerPoint</Application>
  <PresentationFormat>Widescreen</PresentationFormat>
  <Paragraphs>120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Office Theme</vt:lpstr>
      <vt:lpstr>L’IA au lycée</vt:lpstr>
      <vt:lpstr>Un petit quiz pour commencer…</vt:lpstr>
      <vt:lpstr>Vrai ou faux?</vt:lpstr>
      <vt:lpstr>Qui a raison?</vt:lpstr>
      <vt:lpstr>Et là…?</vt:lpstr>
      <vt:lpstr>Comment ça marche? (sommairement)</vt:lpstr>
      <vt:lpstr>D’abord: de quoi parle-t-on…?</vt:lpstr>
      <vt:lpstr>(Dans quels détails ne va-t-on pas entrer?)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 ChatGPT dans tout ça?</vt:lpstr>
      <vt:lpstr>GPT – fonctionnement unitaire</vt:lpstr>
      <vt:lpstr>GPT – fonctionnement unitaire</vt:lpstr>
      <vt:lpstr>ChatGPT – 1ère phase d’apprentissage (non supervisé)</vt:lpstr>
      <vt:lpstr>ChatGPT – 2ème phase d’apprentissage (supervisé)</vt:lpstr>
      <vt:lpstr>ChatGPT – renforcement</vt:lpstr>
      <vt:lpstr>PowerPoint Presentation</vt:lpstr>
      <vt:lpstr>Comment on s’en sert?</vt:lpstr>
      <vt:lpstr>PowerPoint Presentation</vt:lpstr>
      <vt:lpstr>Utilisation en tant qu’élève de 1ère  à faire </vt:lpstr>
      <vt:lpstr>Utilisation en tant qu’élève de 1ère  à NE PAS faire </vt:lpstr>
      <vt:lpstr>PowerPoint Presentation</vt:lpstr>
      <vt:lpstr>Quelques exemples concrets…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L’IA au lycée</dc:title>
  <dc:creator>Marc Biver</dc:creator>
  <cp:lastModifiedBy>Marc Biver</cp:lastModifiedBy>
  <cp:revision>20</cp:revision>
  <dcterms:created xsi:type="dcterms:W3CDTF">2024-02-06T14:35:11Z</dcterms:created>
  <dcterms:modified xsi:type="dcterms:W3CDTF">2024-02-21T15:39:49Z</dcterms:modified>
</cp:coreProperties>
</file>